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65" r:id="rId2"/>
    <p:sldId id="256" r:id="rId3"/>
    <p:sldId id="257" r:id="rId4"/>
    <p:sldId id="258" r:id="rId5"/>
    <p:sldId id="262" r:id="rId6"/>
    <p:sldId id="259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7F964-BA9D-4924-AC48-800136694060}" type="datetimeFigureOut">
              <a:rPr lang="en-AU" smtClean="0"/>
              <a:t>10/02/2013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1062E-C9E1-44E4-B7F3-E1FD8E8AE6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0283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1952-ADFC-9547-B143-EDF9081709DF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06BB-AA2E-A844-AE0D-D2E7B6BC57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AU" sz="4900" cap="small" dirty="0"/>
              <a:t>Geography links with </a:t>
            </a:r>
            <a:r>
              <a:rPr lang="en-AU" sz="4900" cap="small" dirty="0" smtClean="0"/>
              <a:t/>
            </a:r>
            <a:br>
              <a:rPr lang="en-AU" sz="4900" cap="small" dirty="0" smtClean="0"/>
            </a:br>
            <a:r>
              <a:rPr lang="en-AU" sz="4900" cap="small" dirty="0" smtClean="0"/>
              <a:t>cross-curriculum </a:t>
            </a:r>
            <a:r>
              <a:rPr lang="en-AU" sz="4900" cap="small" dirty="0"/>
              <a:t>priorities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7332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AU" sz="900" b="1" dirty="0">
                <a:latin typeface="Arial"/>
                <a:ea typeface="Cambria"/>
                <a:cs typeface="Times New Roman"/>
              </a:rPr>
              <a:t>Core units: Key </a:t>
            </a:r>
            <a:r>
              <a:rPr lang="en-AU" sz="900" b="1" dirty="0" smtClean="0">
                <a:latin typeface="Arial"/>
                <a:ea typeface="Cambria"/>
                <a:cs typeface="Times New Roman"/>
              </a:rPr>
              <a:t>understandings </a:t>
            </a:r>
            <a:r>
              <a:rPr lang="en-AU" sz="900" b="1" dirty="0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Years F</a:t>
            </a:r>
            <a:r>
              <a:rPr lang="en-AU" sz="900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>–</a:t>
            </a:r>
            <a:r>
              <a:rPr lang="en-AU" sz="900" b="1" dirty="0">
                <a:solidFill>
                  <a:prstClr val="black"/>
                </a:solidFill>
                <a:latin typeface="Arial"/>
                <a:ea typeface="Cambria"/>
                <a:cs typeface="Times New Roman"/>
              </a:rPr>
              <a:t>4</a:t>
            </a:r>
            <a:endParaRPr lang="en-AU" sz="900" dirty="0">
              <a:solidFill>
                <a:prstClr val="black"/>
              </a:solidFill>
              <a:latin typeface="Arial"/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AU" sz="900" b="1" dirty="0" smtClean="0">
                <a:latin typeface="Arial"/>
                <a:ea typeface="Cambria"/>
                <a:cs typeface="Times New Roman"/>
              </a:rPr>
              <a:t>Illustration </a:t>
            </a:r>
            <a:r>
              <a:rPr lang="en-AU" sz="900" b="1" dirty="0" smtClean="0">
                <a:latin typeface="Arial"/>
                <a:ea typeface="Cambria"/>
                <a:cs typeface="Times New Roman"/>
              </a:rPr>
              <a:t>1: </a:t>
            </a:r>
            <a:r>
              <a:rPr lang="en-AU" sz="900" b="1" dirty="0">
                <a:latin typeface="Arial"/>
                <a:ea typeface="Cambria"/>
                <a:cs typeface="Times New Roman"/>
              </a:rPr>
              <a:t>Pointers to understanding</a:t>
            </a:r>
            <a:endParaRPr lang="en-AU" sz="900" dirty="0">
              <a:effectLst/>
              <a:latin typeface="Arial"/>
              <a:ea typeface="Cambri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483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196752"/>
            <a:ext cx="7272808" cy="4536504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</a:pPr>
            <a:r>
              <a:rPr lang="en-AU" sz="4200" dirty="0" smtClean="0"/>
              <a:t>How </a:t>
            </a:r>
            <a:r>
              <a:rPr lang="en-AU" sz="4200" dirty="0"/>
              <a:t>does geography contribute to the three cross-curriculum priorities in the </a:t>
            </a:r>
            <a:r>
              <a:rPr lang="en-AU" sz="4200" dirty="0" smtClean="0"/>
              <a:t/>
            </a:r>
            <a:br>
              <a:rPr lang="en-AU" sz="4200" dirty="0" smtClean="0"/>
            </a:br>
            <a:r>
              <a:rPr lang="en-AU" sz="4200" dirty="0" smtClean="0"/>
              <a:t>Australian </a:t>
            </a:r>
            <a:r>
              <a:rPr lang="en-AU" sz="4200" dirty="0"/>
              <a:t>Curriculum? </a:t>
            </a:r>
            <a:r>
              <a:rPr lang="en-AU" sz="4200" dirty="0" smtClean="0"/>
              <a:t/>
            </a:r>
            <a:br>
              <a:rPr lang="en-AU" sz="4200" dirty="0" smtClean="0"/>
            </a:br>
            <a:r>
              <a:rPr lang="en-AU" sz="4200" dirty="0" smtClean="0"/>
              <a:t/>
            </a:r>
            <a:br>
              <a:rPr lang="en-AU" sz="4200" dirty="0" smtClean="0"/>
            </a:br>
            <a:r>
              <a:rPr lang="en-AU" sz="4200" dirty="0" smtClean="0"/>
              <a:t>What </a:t>
            </a:r>
            <a:r>
              <a:rPr lang="en-AU" sz="4200" dirty="0"/>
              <a:t>things can a primary teacher introduce to students? </a:t>
            </a:r>
            <a:endParaRPr lang="en-US" sz="4200" cap="small" dirty="0">
              <a:solidFill>
                <a:srgbClr val="7D7D7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The three cross-curriculum priorities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704856" cy="4425355"/>
          </a:xfrm>
        </p:spPr>
        <p:txBody>
          <a:bodyPr/>
          <a:lstStyle/>
          <a:p>
            <a:pPr>
              <a:buSzPct val="80000"/>
            </a:pPr>
            <a:r>
              <a:rPr lang="en-US" dirty="0" smtClean="0"/>
              <a:t>Aboriginal and Torres Strait Islander histories and cultures</a:t>
            </a:r>
          </a:p>
          <a:p>
            <a:pPr>
              <a:buSzPct val="80000"/>
            </a:pPr>
            <a:r>
              <a:rPr lang="en-US" dirty="0" smtClean="0"/>
              <a:t>Asia and Australia’s engagement with Asia</a:t>
            </a:r>
          </a:p>
          <a:p>
            <a:pPr>
              <a:buSzPct val="80000"/>
            </a:pPr>
            <a:r>
              <a:rPr lang="en-US" dirty="0" smtClean="0"/>
              <a:t>Sustainability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subject of geography is closely related to all of these and contributes greatly to their development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4200" dirty="0">
                <a:solidFill>
                  <a:prstClr val="black"/>
                </a:solidFill>
              </a:rPr>
              <a:t>Aboriginal and Torres Strait Islander histories and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525963"/>
          </a:xfrm>
        </p:spPr>
        <p:txBody>
          <a:bodyPr>
            <a:noAutofit/>
          </a:bodyPr>
          <a:lstStyle/>
          <a:p>
            <a:pPr>
              <a:buSzPct val="80000"/>
            </a:pPr>
            <a:r>
              <a:rPr lang="en-US" dirty="0" smtClean="0"/>
              <a:t>Australia’s unique geography is the product of ancient biophysical environments, the long and continuous history of its Indigenous peoples, and the more recent influences of diverse settlers and migrant cultures</a:t>
            </a:r>
          </a:p>
          <a:p>
            <a:pPr>
              <a:buSzPct val="80000"/>
            </a:pPr>
            <a:r>
              <a:rPr lang="en-US" dirty="0" smtClean="0"/>
              <a:t>The interactions of Aboriginal and Torres Strait Islander peoples with their environments and other peoples are embedded into the geography curriculum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Aboriginal and Torres Strait Islander histories and cultures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At Foundation to Year 4 level you can discuss: 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places of significance to these people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ways in which these people care for places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how these people described the weather with seasonal calendars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place names given by these people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relationships of these people with the land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spatial distribution of these people in 1788 </a:t>
            </a:r>
            <a:br>
              <a:rPr lang="en-US" sz="3200" dirty="0" smtClean="0"/>
            </a:br>
            <a:r>
              <a:rPr lang="en-US" sz="3200" dirty="0" smtClean="0"/>
              <a:t>and now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sz="4200" dirty="0" smtClean="0"/>
              <a:t>Asia and Australia’s engagement with Asia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931224" cy="4065315"/>
          </a:xfrm>
        </p:spPr>
        <p:txBody>
          <a:bodyPr/>
          <a:lstStyle/>
          <a:p>
            <a:pPr>
              <a:buSzPct val="80000"/>
            </a:pPr>
            <a:r>
              <a:rPr lang="en-US" dirty="0" smtClean="0"/>
              <a:t>China, India and other Asian nations are growing rapidly, and the power and influence they have in all areas of global endeavour is extensive</a:t>
            </a:r>
          </a:p>
          <a:p>
            <a:pPr>
              <a:buSzPct val="80000"/>
            </a:pPr>
            <a:r>
              <a:rPr lang="en-US" dirty="0" smtClean="0"/>
              <a:t>The study of geography is a key to understanding the nations of Asia and Australia’s interconnections with them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dirty="0" smtClean="0"/>
              <a:t>Asia and Australia’s engagement with Asia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37321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500" dirty="0">
                <a:solidFill>
                  <a:prstClr val="black"/>
                </a:solidFill>
              </a:rPr>
              <a:t>At Foundation to Year 4 level you can discuss: 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differences between local places and those </a:t>
            </a:r>
            <a:br>
              <a:rPr lang="en-US" sz="3500" dirty="0" smtClean="0"/>
            </a:br>
            <a:r>
              <a:rPr lang="en-US" sz="3500" dirty="0" smtClean="0"/>
              <a:t>in Asia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the continent and countries of Asia on a map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connections with Asia through travel, sport, goods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the life of children in different places in Asia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examples of environments, landforms, climate in Asia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500" dirty="0" smtClean="0"/>
              <a:t>examples of agriculture, mining, fishing in Asia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Sustainability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4425355"/>
          </a:xfrm>
        </p:spPr>
        <p:txBody>
          <a:bodyPr>
            <a:normAutofit/>
          </a:bodyPr>
          <a:lstStyle/>
          <a:p>
            <a:pPr>
              <a:buSzPct val="80000"/>
            </a:pPr>
            <a:r>
              <a:rPr lang="en-US" dirty="0" smtClean="0"/>
              <a:t>Sustainability is about the ongoing capacity of earth to maintain all life</a:t>
            </a:r>
          </a:p>
          <a:p>
            <a:pPr>
              <a:buSzPct val="80000"/>
            </a:pPr>
            <a:r>
              <a:rPr lang="en-US" dirty="0" smtClean="0"/>
              <a:t>Sustainability is one of the key concepts of geography</a:t>
            </a:r>
          </a:p>
          <a:p>
            <a:pPr>
              <a:buSzPct val="80000"/>
            </a:pPr>
            <a:r>
              <a:rPr lang="en-US" dirty="0" smtClean="0"/>
              <a:t>Geography develops both the cognitive understanding of why sustainability is essential and the affective appreciation of the need for active participation in this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Sustainability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456937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At Foundation to Year 4 level you can discuss: 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caring for places in the local area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using and conserving water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decisions made to change places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providing and maintaining habitats for animals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dirty="0" smtClean="0"/>
              <a:t>renewable and non-renewable resources</a:t>
            </a:r>
          </a:p>
          <a:p>
            <a:pPr lvl="1">
              <a:buSzPct val="80000"/>
              <a:buFont typeface="Arial" pitchFamily="34" charset="0"/>
              <a:buChar char="•"/>
            </a:pPr>
            <a:r>
              <a:rPr lang="en-US" sz="3200" smtClean="0"/>
              <a:t>our </a:t>
            </a:r>
            <a:r>
              <a:rPr lang="en-US" sz="3200" dirty="0" smtClean="0"/>
              <a:t>production and consumption and wastes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345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Geography links with  cross-curriculum priorities </vt:lpstr>
      <vt:lpstr>How does geography contribute to the three cross-curriculum priorities in the  Australian Curriculum?   What things can a primary teacher introduce to students? </vt:lpstr>
      <vt:lpstr>The three cross-curriculum priorities</vt:lpstr>
      <vt:lpstr>Aboriginal and Torres Strait Islander histories and cultures</vt:lpstr>
      <vt:lpstr>Aboriginal and Torres Strait Islander histories and cultures</vt:lpstr>
      <vt:lpstr>Asia and Australia’s engagement with Asia</vt:lpstr>
      <vt:lpstr>Asia and Australia’s engagement with Asia</vt:lpstr>
      <vt:lpstr>Sustainability</vt:lpstr>
      <vt:lpstr>Sustainability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Geography contribute to the 3 cross-curriculum priorities in the Australian Curriculum?</dc:title>
  <dc:creator>John Butler</dc:creator>
  <cp:lastModifiedBy>User</cp:lastModifiedBy>
  <cp:revision>22</cp:revision>
  <cp:lastPrinted>2013-02-06T01:29:41Z</cp:lastPrinted>
  <dcterms:created xsi:type="dcterms:W3CDTF">2012-09-13T07:52:33Z</dcterms:created>
  <dcterms:modified xsi:type="dcterms:W3CDTF">2013-02-10T03:17:56Z</dcterms:modified>
</cp:coreProperties>
</file>